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1FFD-639B-4593-BDF1-119498BE34A6}" type="datetimeFigureOut">
              <a:rPr lang="zh-CN" altLang="en-US" smtClean="0"/>
              <a:t>2014/9/11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6D12-F05E-486D-8A04-2F49B1586DC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2014</a:t>
            </a:r>
            <a:r>
              <a:rPr lang="zh-CN" altLang="zh-CN" dirty="0" smtClean="0"/>
              <a:t>年博硕士论文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zh-CN" dirty="0" smtClean="0"/>
              <a:t>提交操作流程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 smtClean="0"/>
          </a:p>
          <a:p>
            <a:r>
              <a:rPr lang="en-US" altLang="zh-CN"/>
              <a:t> </a:t>
            </a:r>
            <a:r>
              <a:rPr lang="en-US" altLang="zh-CN" smtClean="0"/>
              <a:t>                 </a:t>
            </a:r>
            <a:r>
              <a:rPr lang="zh-CN" altLang="en-US" smtClean="0"/>
              <a:t>理化所图书馆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82947" name="内容占位符 3" descr="1.bmp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83971" name="内容占位符 3" descr="1.bmp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84995" name="内容占位符 3" descr="1.bmp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8601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mtClean="0"/>
              <a:t>将下载下来的文件发送</a:t>
            </a:r>
            <a:r>
              <a:rPr lang="zh-CN" altLang="en-US" smtClean="0"/>
              <a:t>至</a:t>
            </a:r>
            <a:r>
              <a:rPr lang="en-US" altLang="zh-CN" smtClean="0"/>
              <a:t>bookzhaox@mail.ipc.ac.cn</a:t>
            </a:r>
            <a:r>
              <a:rPr lang="zh-CN" altLang="zh-CN" smtClean="0"/>
              <a:t>，完成挑选论文的工作。</a:t>
            </a:r>
          </a:p>
          <a:p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2014</a:t>
            </a:r>
            <a:r>
              <a:rPr lang="zh-CN" altLang="zh-CN" dirty="0" smtClean="0"/>
              <a:t>年博硕士论文提交操作流程</a:t>
            </a:r>
            <a:endParaRPr lang="zh-CN" altLang="en-US" dirty="0" smtClean="0"/>
          </a:p>
        </p:txBody>
      </p:sp>
      <p:sp>
        <p:nvSpPr>
          <p:cNvPr id="7475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ProQuest Dissertations &amp; Theses</a:t>
            </a:r>
            <a:r>
              <a:rPr lang="zh-CN" altLang="en-US" smtClean="0"/>
              <a:t>是美国</a:t>
            </a:r>
            <a:r>
              <a:rPr lang="en-US" altLang="zh-CN" smtClean="0"/>
              <a:t>UMI</a:t>
            </a:r>
            <a:r>
              <a:rPr lang="zh-CN" altLang="en-US" smtClean="0"/>
              <a:t>公司出版的博硕士学位论文数据库。</a:t>
            </a:r>
            <a:r>
              <a:rPr lang="en-US" altLang="zh-CN" smtClean="0"/>
              <a:t>PQDT-B</a:t>
            </a:r>
            <a:r>
              <a:rPr lang="zh-CN" altLang="en-US" smtClean="0"/>
              <a:t>是该数据库的</a:t>
            </a:r>
            <a:r>
              <a:rPr lang="en-US" altLang="zh-CN" smtClean="0"/>
              <a:t>B</a:t>
            </a:r>
            <a:r>
              <a:rPr lang="zh-CN" altLang="en-US" smtClean="0"/>
              <a:t>辑</a:t>
            </a:r>
            <a:r>
              <a:rPr lang="en-US" altLang="zh-CN" smtClean="0"/>
              <a:t>--</a:t>
            </a:r>
            <a:r>
              <a:rPr lang="zh-CN" altLang="en-US" smtClean="0"/>
              <a:t>科学与工程辑。文摘数据库收录有</a:t>
            </a:r>
            <a:r>
              <a:rPr lang="en-US" altLang="zh-CN" smtClean="0"/>
              <a:t>250</a:t>
            </a:r>
            <a:r>
              <a:rPr lang="zh-CN" altLang="en-US" smtClean="0"/>
              <a:t>多万篇国外高校博硕士论文的文摘索引，是检索欧美各大学学位论文的重要途径。该数据库每周更新。论文内容涵盖了从</a:t>
            </a:r>
            <a:r>
              <a:rPr lang="en-US" altLang="zh-CN" smtClean="0"/>
              <a:t>1637</a:t>
            </a:r>
            <a:r>
              <a:rPr lang="zh-CN" altLang="en-US" smtClean="0"/>
              <a:t>年全球早期博硕论文，到本年度本学期获得通过的博硕士论文信息。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577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mtClean="0"/>
              <a:t>第一步：进入</a:t>
            </a:r>
            <a:r>
              <a:rPr lang="en-US" altLang="zh-CN" b="1" smtClean="0"/>
              <a:t>PQDT</a:t>
            </a:r>
            <a:r>
              <a:rPr lang="zh-CN" altLang="zh-CN" smtClean="0"/>
              <a:t>博硕士论文文摘数据库</a:t>
            </a:r>
            <a:endParaRPr lang="zh-CN" altLang="zh-CN" sz="2400" smtClean="0"/>
          </a:p>
          <a:p>
            <a:pPr lvl="1"/>
            <a:r>
              <a:rPr lang="zh-CN" altLang="zh-CN" smtClean="0"/>
              <a:t>登录该数据库网址：</a:t>
            </a:r>
            <a:r>
              <a:rPr lang="en-US" altLang="zh-CN" u="sng" smtClean="0"/>
              <a:t>http://search.proquest.com/pqdtsciengai/ip</a:t>
            </a:r>
            <a:endParaRPr lang="zh-CN" altLang="zh-CN" sz="2000" smtClean="0"/>
          </a:p>
          <a:p>
            <a:pPr lvl="1"/>
            <a:r>
              <a:rPr lang="zh-CN" altLang="zh-CN" smtClean="0"/>
              <a:t>输入登录账号和密码。</a:t>
            </a:r>
            <a:endParaRPr lang="zh-CN" altLang="zh-CN" sz="2000" smtClean="0"/>
          </a:p>
          <a:p>
            <a:r>
              <a:rPr lang="zh-CN" altLang="zh-CN" smtClean="0"/>
              <a:t>登录账号：</a:t>
            </a:r>
            <a:r>
              <a:rPr lang="en-US" altLang="zh-CN" smtClean="0"/>
              <a:t>BJ325 </a:t>
            </a:r>
            <a:endParaRPr lang="zh-CN" altLang="zh-CN" sz="2400" smtClean="0"/>
          </a:p>
          <a:p>
            <a:r>
              <a:rPr lang="zh-CN" altLang="zh-CN" smtClean="0"/>
              <a:t>密</a:t>
            </a:r>
            <a:r>
              <a:rPr lang="en-US" altLang="zh-CN" smtClean="0"/>
              <a:t>    </a:t>
            </a:r>
            <a:r>
              <a:rPr lang="zh-CN" altLang="zh-CN" smtClean="0"/>
              <a:t>码：</a:t>
            </a:r>
            <a:r>
              <a:rPr lang="en-US" altLang="zh-CN" smtClean="0"/>
              <a:t>123456</a:t>
            </a:r>
            <a:endParaRPr lang="zh-CN" altLang="zh-CN" sz="2400" smtClean="0"/>
          </a:p>
          <a:p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7680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9388" y="260350"/>
            <a:ext cx="8964612" cy="67230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782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smtClean="0"/>
              <a:t>第二步：检索文摘。</a:t>
            </a:r>
          </a:p>
          <a:p>
            <a:r>
              <a:rPr lang="zh-CN" altLang="zh-CN" smtClean="0"/>
              <a:t>登录进入文摘库后，在白色条框中输入检索关键词。检索获得的“检索结果”将作为下一环节“论文订购”的基础。</a:t>
            </a:r>
          </a:p>
          <a:p>
            <a:r>
              <a:rPr lang="zh-CN" altLang="zh-CN" smtClean="0"/>
              <a:t>在检索框上部，可以选择</a:t>
            </a:r>
            <a:r>
              <a:rPr lang="en-US" altLang="zh-CN" smtClean="0"/>
              <a:t>“</a:t>
            </a:r>
            <a:r>
              <a:rPr lang="zh-CN" altLang="zh-CN" smtClean="0"/>
              <a:t>基本</a:t>
            </a:r>
            <a:r>
              <a:rPr lang="en-US" altLang="zh-CN" smtClean="0"/>
              <a:t>”</a:t>
            </a:r>
            <a:r>
              <a:rPr lang="zh-CN" altLang="zh-CN" smtClean="0"/>
              <a:t>、</a:t>
            </a:r>
            <a:r>
              <a:rPr lang="en-US" altLang="zh-CN" smtClean="0"/>
              <a:t>“</a:t>
            </a:r>
            <a:r>
              <a:rPr lang="zh-CN" altLang="zh-CN" smtClean="0"/>
              <a:t>高级</a:t>
            </a:r>
            <a:r>
              <a:rPr lang="en-US" altLang="zh-CN" smtClean="0"/>
              <a:t>”2</a:t>
            </a:r>
            <a:r>
              <a:rPr lang="zh-CN" altLang="zh-CN" smtClean="0"/>
              <a:t>种检索方式。</a:t>
            </a:r>
            <a:endParaRPr lang="zh-C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8851" name="内容占位符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sp>
        <p:nvSpPr>
          <p:cNvPr id="7987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smtClean="0"/>
              <a:t>(1</a:t>
            </a:r>
            <a:r>
              <a:rPr lang="zh-CN" altLang="zh-CN" sz="2000" smtClean="0"/>
              <a:t>）点击</a:t>
            </a:r>
            <a:r>
              <a:rPr lang="en-US" altLang="zh-CN" sz="2000" smtClean="0"/>
              <a:t>“</a:t>
            </a:r>
            <a:r>
              <a:rPr lang="zh-CN" altLang="zh-CN" sz="2000" smtClean="0"/>
              <a:t>高级</a:t>
            </a:r>
            <a:r>
              <a:rPr lang="en-US" altLang="zh-CN" sz="2000" smtClean="0"/>
              <a:t>”</a:t>
            </a:r>
            <a:r>
              <a:rPr lang="zh-CN" altLang="zh-CN" sz="2000" smtClean="0"/>
              <a:t>，进入高级检索界面；</a:t>
            </a:r>
          </a:p>
          <a:p>
            <a:r>
              <a:rPr lang="zh-CN" altLang="zh-CN" sz="2000" smtClean="0"/>
              <a:t>（</a:t>
            </a:r>
            <a:r>
              <a:rPr lang="en-US" altLang="zh-CN" sz="2000" smtClean="0"/>
              <a:t>2</a:t>
            </a:r>
            <a:r>
              <a:rPr lang="zh-CN" altLang="zh-CN" sz="2000" smtClean="0"/>
              <a:t>）在输入检索条件时，可以在下拉菜单中选择检索条进行检索；同时，“检索选项”中提供了</a:t>
            </a:r>
            <a:r>
              <a:rPr lang="en-US" altLang="zh-CN" sz="2000" smtClean="0"/>
              <a:t>“</a:t>
            </a:r>
            <a:r>
              <a:rPr lang="zh-CN" altLang="zh-CN" sz="2000" smtClean="0"/>
              <a:t>作者</a:t>
            </a:r>
            <a:r>
              <a:rPr lang="en-US" altLang="zh-CN" sz="2000" smtClean="0"/>
              <a:t>”</a:t>
            </a:r>
            <a:r>
              <a:rPr lang="zh-CN" altLang="zh-CN" sz="2000" smtClean="0"/>
              <a:t>、“学校名”、</a:t>
            </a:r>
            <a:r>
              <a:rPr lang="en-US" altLang="zh-CN" sz="2000" smtClean="0"/>
              <a:t>“</a:t>
            </a:r>
            <a:r>
              <a:rPr lang="zh-CN" altLang="zh-CN" sz="2000" smtClean="0"/>
              <a:t>学科名</a:t>
            </a:r>
            <a:r>
              <a:rPr lang="en-US" altLang="zh-CN" sz="2000" smtClean="0"/>
              <a:t>”</a:t>
            </a:r>
            <a:r>
              <a:rPr lang="zh-CN" altLang="zh-CN" sz="2000" smtClean="0"/>
              <a:t>、“导师”、“索引词”、“稿件类型”、“语言”等常用检索关键词的浏览、查询和勾选功能；</a:t>
            </a:r>
          </a:p>
          <a:p>
            <a:r>
              <a:rPr lang="zh-CN" altLang="zh-CN" sz="2000" smtClean="0"/>
              <a:t>（</a:t>
            </a:r>
            <a:r>
              <a:rPr lang="en-US" altLang="zh-CN" sz="2000" smtClean="0"/>
              <a:t>3</a:t>
            </a:r>
            <a:r>
              <a:rPr lang="zh-CN" altLang="zh-CN" sz="2000" smtClean="0"/>
              <a:t>）对选择的检索条进行与、或、非组合的检索条件设置；</a:t>
            </a:r>
          </a:p>
          <a:p>
            <a:r>
              <a:rPr lang="zh-CN" altLang="zh-CN" sz="2000" smtClean="0"/>
              <a:t>（</a:t>
            </a:r>
            <a:r>
              <a:rPr lang="en-US" altLang="zh-CN" sz="2000" smtClean="0"/>
              <a:t>4</a:t>
            </a:r>
            <a:r>
              <a:rPr lang="zh-CN" altLang="zh-CN" sz="2000" smtClean="0"/>
              <a:t>）所有的检索条设置完毕后，点击</a:t>
            </a:r>
            <a:r>
              <a:rPr lang="en-US" altLang="zh-CN" sz="2000" smtClean="0"/>
              <a:t>“</a:t>
            </a:r>
            <a:r>
              <a:rPr lang="zh-CN" altLang="zh-CN" sz="2000" smtClean="0"/>
              <a:t>检索</a:t>
            </a:r>
            <a:r>
              <a:rPr lang="en-US" altLang="zh-CN" sz="2000" smtClean="0"/>
              <a:t>”</a:t>
            </a:r>
            <a:r>
              <a:rPr lang="zh-CN" altLang="zh-CN" sz="2000" smtClean="0"/>
              <a:t>。</a:t>
            </a:r>
            <a:endParaRPr lang="zh-CN" alt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smtClean="0"/>
          </a:p>
        </p:txBody>
      </p:sp>
      <p:pic>
        <p:nvPicPr>
          <p:cNvPr id="808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zh-CN" smtClean="0"/>
              <a:t/>
            </a:r>
            <a:br>
              <a:rPr lang="zh-CN" altLang="zh-CN" smtClean="0"/>
            </a:br>
            <a:endParaRPr lang="zh-CN" altLang="en-US" smtClean="0"/>
          </a:p>
        </p:txBody>
      </p:sp>
      <p:sp>
        <p:nvSpPr>
          <p:cNvPr id="819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altLang="zh-CN" sz="2000" smtClean="0"/>
          </a:p>
          <a:p>
            <a:pPr>
              <a:buFont typeface="Wingdings" pitchFamily="2" charset="2"/>
              <a:buNone/>
            </a:pPr>
            <a:endParaRPr lang="zh-CN" altLang="zh-CN" sz="2000" smtClean="0"/>
          </a:p>
          <a:p>
            <a:endParaRPr lang="zh-CN" altLang="en-US" smtClean="0"/>
          </a:p>
        </p:txBody>
      </p:sp>
      <p:pic>
        <p:nvPicPr>
          <p:cNvPr id="81924" name="图片 18" descr="1.bmp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74913"/>
            <a:ext cx="9144000" cy="691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311</Words>
  <Application>Microsoft Office PowerPoint</Application>
  <PresentationFormat>全屏显示(4:3)</PresentationFormat>
  <Paragraphs>20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Office 主题</vt:lpstr>
      <vt:lpstr>2014年博硕士论文 提交操作流程</vt:lpstr>
      <vt:lpstr>2014年博硕士论文提交操作流程</vt:lpstr>
      <vt:lpstr>幻灯片 3</vt:lpstr>
      <vt:lpstr>幻灯片 4</vt:lpstr>
      <vt:lpstr>幻灯片 5</vt:lpstr>
      <vt:lpstr>幻灯片 6</vt:lpstr>
      <vt:lpstr>幻灯片 7</vt:lpstr>
      <vt:lpstr>幻灯片 8</vt:lpstr>
      <vt:lpstr> </vt:lpstr>
      <vt:lpstr>幻灯片 10</vt:lpstr>
      <vt:lpstr>幻灯片 11</vt:lpstr>
      <vt:lpstr>幻灯片 12</vt:lpstr>
      <vt:lpstr>幻灯片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2014年博硕士论文 提交操作流程</dc:title>
  <dc:creator>zhaox</dc:creator>
  <cp:lastModifiedBy>zhaox</cp:lastModifiedBy>
  <cp:revision>1</cp:revision>
  <dcterms:created xsi:type="dcterms:W3CDTF">2014-09-11T01:41:08Z</dcterms:created>
  <dcterms:modified xsi:type="dcterms:W3CDTF">2014-09-11T01:42:40Z</dcterms:modified>
</cp:coreProperties>
</file>